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90" r:id="rId5"/>
    <p:sldId id="291" r:id="rId6"/>
    <p:sldId id="263" r:id="rId7"/>
    <p:sldId id="292" r:id="rId8"/>
    <p:sldId id="293" r:id="rId9"/>
    <p:sldId id="297" r:id="rId10"/>
    <p:sldId id="268" r:id="rId11"/>
    <p:sldId id="296" r:id="rId12"/>
    <p:sldId id="273" r:id="rId13"/>
    <p:sldId id="298" r:id="rId14"/>
    <p:sldId id="278" r:id="rId15"/>
    <p:sldId id="299" r:id="rId16"/>
    <p:sldId id="28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77" autoAdjust="0"/>
    <p:restoredTop sz="93197" autoAdjust="0"/>
  </p:normalViewPr>
  <p:slideViewPr>
    <p:cSldViewPr>
      <p:cViewPr varScale="1">
        <p:scale>
          <a:sx n="115" d="100"/>
          <a:sy n="115" d="100"/>
        </p:scale>
        <p:origin x="32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DD3C6A-6F6F-6C42-9767-8D1B7C9E26B8}" type="datetimeFigureOut">
              <a:rPr lang="en-CN" smtClean="0"/>
              <a:t>2025/8/27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0887EB-758A-3E4E-A044-FB7FA2D51D1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13696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887EB-758A-3E4E-A044-FB7FA2D51D15}" type="slidenum">
              <a:rPr lang="en-CN" smtClean="0"/>
              <a:t>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92564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默认规则是drop</a:t>
            </a:r>
            <a:r>
              <a:rPr lang="zh-CN" altLang="en-US" dirty="0"/>
              <a:t>，</a:t>
            </a:r>
            <a:r>
              <a:rPr lang="en-US" altLang="zh-CN" dirty="0"/>
              <a:t>ping</a:t>
            </a:r>
            <a:r>
              <a:rPr lang="zh-CN" altLang="en-US" dirty="0"/>
              <a:t>不通；然后添加规则，</a:t>
            </a:r>
            <a:r>
              <a:rPr lang="en-US" altLang="zh-CN" dirty="0"/>
              <a:t>ping</a:t>
            </a:r>
            <a:r>
              <a:rPr lang="zh-CN" altLang="en-US" dirty="0"/>
              <a:t>成功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887EB-758A-3E4E-A044-FB7FA2D51D15}" type="slidenum">
              <a:rPr lang="en-CN" smtClean="0"/>
              <a:t>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90665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日志记录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887EB-758A-3E4E-A044-FB7FA2D51D15}" type="slidenum">
              <a:rPr lang="en-CN" smtClean="0"/>
              <a:t>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84230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添加规则tcp</a:t>
            </a:r>
            <a:r>
              <a:rPr lang="zh-CN" altLang="en-US" dirty="0"/>
              <a:t>，</a:t>
            </a:r>
            <a:r>
              <a:rPr lang="en-US" altLang="zh-CN" dirty="0" err="1"/>
              <a:t>udp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887EB-758A-3E4E-A044-FB7FA2D51D15}" type="slidenum">
              <a:rPr lang="en-CN" smtClean="0"/>
              <a:t>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87220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8E436-53EC-F3CE-486C-FB1708DD6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B95FBC-7042-50EE-1B98-6B73D5D72F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310297-7181-AC44-DCB6-3A6E9920D3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默认规则是drop</a:t>
            </a:r>
            <a:r>
              <a:rPr lang="zh-CN" altLang="en-US" dirty="0"/>
              <a:t>，</a:t>
            </a:r>
            <a:r>
              <a:rPr lang="en-US" altLang="zh-CN" dirty="0"/>
              <a:t>ping</a:t>
            </a:r>
            <a:r>
              <a:rPr lang="zh-CN" altLang="en-US" dirty="0"/>
              <a:t>不通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DB907-F63F-A258-F2B1-3238408F9C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887EB-758A-3E4E-A044-FB7FA2D51D15}" type="slidenum">
              <a:rPr lang="en-CN" smtClean="0"/>
              <a:t>11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73660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内网</a:t>
            </a:r>
            <a:r>
              <a:rPr lang="en-US" altLang="zh-CN" dirty="0"/>
              <a:t>174.2</a:t>
            </a:r>
            <a:r>
              <a:rPr lang="zh-CN" altLang="en-US" dirty="0"/>
              <a:t>映射为</a:t>
            </a:r>
            <a:r>
              <a:rPr lang="en-US" altLang="zh-CN" dirty="0"/>
              <a:t>134.3 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887EB-758A-3E4E-A044-FB7FA2D51D15}" type="slidenum">
              <a:rPr lang="en-CN" smtClean="0"/>
              <a:t>15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81967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6655" y="1525651"/>
            <a:ext cx="7126715" cy="2085975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>
              <a:lnSpc>
                <a:spcPct val="114999"/>
              </a:lnSpc>
            </a:pPr>
            <a:r>
              <a:rPr lang="en-US" sz="5400" b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网络安全课程设计答辩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55705" y="4293994"/>
            <a:ext cx="2800350" cy="504825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25" dirty="0" err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汇报人：MTX</a:t>
            </a:r>
            <a:endParaRPr lang="en-US" sz="2025" dirty="0">
              <a:solidFill>
                <a:srgbClr val="1F1F1F">
                  <a:alpha val="100000"/>
                </a:srgbClr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55705" y="4825308"/>
            <a:ext cx="3371850" cy="504825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25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2024-11-29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54570" y="2672514"/>
            <a:ext cx="2037983" cy="1371600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6600" b="1">
                <a:solidFill>
                  <a:srgbClr val="1338FD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03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24067" y="2411659"/>
            <a:ext cx="7014337" cy="1798058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050" b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默认动作设置策略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0DA3D-E3A0-2B22-163A-6FEC3A6BE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.mp4">
            <a:hlinkClick r:id="" action="ppaction://media"/>
            <a:extLst>
              <a:ext uri="{FF2B5EF4-FFF2-40B4-BE49-F238E27FC236}">
                <a16:creationId xmlns:a16="http://schemas.microsoft.com/office/drawing/2014/main" id="{3C3B8859-3019-6470-1AF9-159672C94A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012" y="304800"/>
            <a:ext cx="119919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01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1212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54570" y="2672514"/>
            <a:ext cx="2037983" cy="1371600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6600" b="1">
                <a:solidFill>
                  <a:srgbClr val="1338FD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04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24067" y="2411659"/>
            <a:ext cx="7014337" cy="1798058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050" b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连接管理和状态检测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 -2(online-video-cutter.com).mp4">
            <a:hlinkClick r:id="" action="ppaction://media"/>
            <a:extLst>
              <a:ext uri="{FF2B5EF4-FFF2-40B4-BE49-F238E27FC236}">
                <a16:creationId xmlns:a16="http://schemas.microsoft.com/office/drawing/2014/main" id="{8288F39B-A568-F4BD-FCA3-BF7312E4D3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788" y="0"/>
            <a:ext cx="12036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41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54570" y="2672514"/>
            <a:ext cx="2037983" cy="1371600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6600" b="1">
                <a:solidFill>
                  <a:srgbClr val="1338FD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05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24067" y="2411659"/>
            <a:ext cx="7014337" cy="1798058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050" b="1" dirty="0" err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NAT转换</a:t>
            </a:r>
            <a:endParaRPr lang="en-US" sz="4050" b="1" dirty="0">
              <a:solidFill>
                <a:srgbClr val="1F1F1F">
                  <a:alpha val="100000"/>
                </a:srgbClr>
              </a:solidFill>
              <a:latin typeface="Microsoft Yahei"/>
              <a:ea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.mp4">
            <a:hlinkClick r:id="" action="ppaction://media"/>
            <a:extLst>
              <a:ext uri="{FF2B5EF4-FFF2-40B4-BE49-F238E27FC236}">
                <a16:creationId xmlns:a16="http://schemas.microsoft.com/office/drawing/2014/main" id="{6BAB3461-38C2-06E3-2593-768D9DC294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443" y="304800"/>
            <a:ext cx="11949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23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0790" y="2331416"/>
            <a:ext cx="7924800" cy="1828800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9000" b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THANKS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40790" y="4217109"/>
            <a:ext cx="4943475" cy="628650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sz="2700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感谢观看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82244" y="3494380"/>
            <a:ext cx="2197085" cy="766889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200" b="1">
                <a:solidFill>
                  <a:schemeClr val="accent1">
                    <a:alpha val="100000"/>
                  </a:schemeClr>
                </a:solidFill>
                <a:latin typeface="Microsoft Yahei"/>
                <a:ea typeface="Microsoft Yahei"/>
                <a:cs typeface="Microsoft Yahei"/>
              </a:rPr>
              <a:t>CATALOGUE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28786" y="2781296"/>
            <a:ext cx="3104002" cy="977265"/>
          </a:xfrm>
          <a:prstGeom prst="rect">
            <a:avLst/>
          </a:prstGeom>
          <a:ln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5175" b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目 录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363352" y="944024"/>
            <a:ext cx="6612681" cy="4969951"/>
          </a:xfrm>
          <a:prstGeom prst="rect">
            <a:avLst/>
          </a:prstGeom>
          <a:ln/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228600" lvl="1" indent="-228600" algn="l">
              <a:lnSpc>
                <a:spcPct val="150000"/>
              </a:lnSpc>
              <a:spcBef>
                <a:spcPts val="375"/>
              </a:spcBef>
              <a:buFont typeface="Arial"/>
              <a:buChar char="•"/>
            </a:pPr>
            <a:r>
              <a:rPr lang="en-US" sz="2400" dirty="0" err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前期工作</a:t>
            </a:r>
            <a:endParaRPr lang="en-US" sz="2400" dirty="0">
              <a:solidFill>
                <a:srgbClr val="1F1F1F">
                  <a:alpha val="100000"/>
                </a:srgbClr>
              </a:solidFill>
              <a:latin typeface="Microsoft Yahei"/>
              <a:ea typeface="Microsoft Yahei"/>
              <a:cs typeface="Microsoft Yahei"/>
            </a:endParaRPr>
          </a:p>
          <a:p>
            <a:pPr marL="228600" lvl="1" indent="-228600" algn="l">
              <a:lnSpc>
                <a:spcPct val="150000"/>
              </a:lnSpc>
              <a:spcBef>
                <a:spcPts val="375"/>
              </a:spcBef>
              <a:buFont typeface="Arial"/>
              <a:buChar char="•"/>
            </a:pPr>
            <a:r>
              <a:rPr lang="en-US" sz="2400" dirty="0" err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规则过滤和维护</a:t>
            </a:r>
            <a:endParaRPr lang="en-US" sz="2400" dirty="0">
              <a:solidFill>
                <a:srgbClr val="1F1F1F">
                  <a:alpha val="100000"/>
                </a:srgbClr>
              </a:solidFill>
              <a:latin typeface="Microsoft Yahei"/>
              <a:ea typeface="Microsoft Yahei"/>
              <a:cs typeface="Microsoft Yahei"/>
            </a:endParaRPr>
          </a:p>
          <a:p>
            <a:pPr marL="228600" lvl="1" indent="-228600" algn="l">
              <a:lnSpc>
                <a:spcPct val="150000"/>
              </a:lnSpc>
              <a:spcBef>
                <a:spcPts val="375"/>
              </a:spcBef>
              <a:buFont typeface="Arial"/>
              <a:buChar char="•"/>
            </a:pPr>
            <a:r>
              <a:rPr lang="en-US" sz="2400" dirty="0" err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默认动作</a:t>
            </a:r>
            <a:endParaRPr lang="en-US" sz="2400" dirty="0">
              <a:solidFill>
                <a:srgbClr val="1F1F1F">
                  <a:alpha val="100000"/>
                </a:srgbClr>
              </a:solidFill>
              <a:latin typeface="Microsoft Yahei"/>
              <a:ea typeface="Microsoft Yahei"/>
              <a:cs typeface="Microsoft Yahei"/>
            </a:endParaRPr>
          </a:p>
          <a:p>
            <a:pPr marL="228600" lvl="1" indent="-228600" algn="l">
              <a:lnSpc>
                <a:spcPct val="150000"/>
              </a:lnSpc>
              <a:spcBef>
                <a:spcPts val="375"/>
              </a:spcBef>
              <a:buFont typeface="Arial"/>
              <a:buChar char="•"/>
            </a:pPr>
            <a:r>
              <a:rPr lang="en-US" sz="2400" dirty="0" err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连接管理和状态检测</a:t>
            </a:r>
            <a:endParaRPr lang="en-US" sz="2400" dirty="0">
              <a:solidFill>
                <a:srgbClr val="1F1F1F">
                  <a:alpha val="100000"/>
                </a:srgbClr>
              </a:solidFill>
              <a:latin typeface="Microsoft Yahei"/>
              <a:ea typeface="Microsoft Yahei"/>
              <a:cs typeface="Microsoft Yahei"/>
            </a:endParaRPr>
          </a:p>
          <a:p>
            <a:pPr marL="228600" lvl="1" indent="-228600" algn="l">
              <a:lnSpc>
                <a:spcPct val="150000"/>
              </a:lnSpc>
              <a:spcBef>
                <a:spcPts val="375"/>
              </a:spcBef>
              <a:buFont typeface="Arial"/>
              <a:buChar char="•"/>
            </a:pPr>
            <a:r>
              <a:rPr lang="en-US" sz="2400" dirty="0" err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NAT转换</a:t>
            </a:r>
            <a:endParaRPr lang="en-US" sz="2400" dirty="0">
              <a:solidFill>
                <a:srgbClr val="1F1F1F">
                  <a:alpha val="100000"/>
                </a:srgbClr>
              </a:solidFill>
              <a:latin typeface="Microsoft Yahei"/>
              <a:ea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54570" y="2672514"/>
            <a:ext cx="2037983" cy="1371600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6600" b="1">
                <a:solidFill>
                  <a:srgbClr val="1338FD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01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24067" y="2411659"/>
            <a:ext cx="7014337" cy="1798058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050" b="1" dirty="0" err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前期工作</a:t>
            </a:r>
            <a:endParaRPr lang="en-US" sz="4050" b="1" dirty="0">
              <a:solidFill>
                <a:srgbClr val="1F1F1F">
                  <a:alpha val="100000"/>
                </a:srgbClr>
              </a:solidFill>
              <a:latin typeface="Microsoft Yahei"/>
              <a:ea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3A3D3-DB70-9DDD-C238-773039857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EB0C0DE1-67A0-F755-FB89-C89EFC477275}"/>
              </a:ext>
            </a:extLst>
          </p:cNvPr>
          <p:cNvSpPr txBox="1"/>
          <p:nvPr/>
        </p:nvSpPr>
        <p:spPr>
          <a:xfrm>
            <a:off x="1254570" y="2672514"/>
            <a:ext cx="2037983" cy="1371600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6600" b="1">
                <a:solidFill>
                  <a:srgbClr val="1338FD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01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A0199B97-C868-6450-64CD-7060A8A82B70}"/>
              </a:ext>
            </a:extLst>
          </p:cNvPr>
          <p:cNvSpPr txBox="1"/>
          <p:nvPr/>
        </p:nvSpPr>
        <p:spPr>
          <a:xfrm>
            <a:off x="4324067" y="2411659"/>
            <a:ext cx="7014337" cy="1798058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050" b="1" dirty="0" err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前期工作</a:t>
            </a:r>
            <a:endParaRPr lang="en-US" sz="4050" b="1" dirty="0">
              <a:solidFill>
                <a:srgbClr val="1F1F1F">
                  <a:alpha val="100000"/>
                </a:srgbClr>
              </a:solidFill>
              <a:latin typeface="Microsoft Yahei"/>
              <a:ea typeface="Microsoft Yahei"/>
              <a:cs typeface="Microsoft Yahei"/>
            </a:endParaRPr>
          </a:p>
        </p:txBody>
      </p:sp>
      <p:grpSp>
        <p:nvGrpSpPr>
          <p:cNvPr id="4" name="组合 5">
            <a:extLst>
              <a:ext uri="{FF2B5EF4-FFF2-40B4-BE49-F238E27FC236}">
                <a16:creationId xmlns:a16="http://schemas.microsoft.com/office/drawing/2014/main" id="{5F76EEFA-36FF-C372-FB2E-FAFA9E13DEB1}"/>
              </a:ext>
            </a:extLst>
          </p:cNvPr>
          <p:cNvGrpSpPr/>
          <p:nvPr/>
        </p:nvGrpSpPr>
        <p:grpSpPr>
          <a:xfrm>
            <a:off x="1330642" y="644525"/>
            <a:ext cx="3602990" cy="758190"/>
            <a:chOff x="3078" y="751"/>
            <a:chExt cx="5674" cy="1194"/>
          </a:xfrm>
        </p:grpSpPr>
        <p:sp>
          <p:nvSpPr>
            <p:cNvPr id="5" name="矩形 10">
              <a:extLst>
                <a:ext uri="{FF2B5EF4-FFF2-40B4-BE49-F238E27FC236}">
                  <a16:creationId xmlns:a16="http://schemas.microsoft.com/office/drawing/2014/main" id="{AED8A251-A0DB-33C8-6E7A-6B7D6E593CE3}"/>
                </a:ext>
              </a:extLst>
            </p:cNvPr>
            <p:cNvSpPr/>
            <p:nvPr/>
          </p:nvSpPr>
          <p:spPr>
            <a:xfrm>
              <a:off x="3078" y="751"/>
              <a:ext cx="3118" cy="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spc="300" dirty="0">
                  <a:latin typeface="微软雅黑" panose="020B0503020204020204" charset="-122"/>
                  <a:ea typeface="微软雅黑" panose="020B0503020204020204" charset="-122"/>
                </a:rPr>
                <a:t>前置工作</a:t>
              </a:r>
            </a:p>
          </p:txBody>
        </p:sp>
        <p:sp>
          <p:nvSpPr>
            <p:cNvPr id="6" name="文本框 28">
              <a:extLst>
                <a:ext uri="{FF2B5EF4-FFF2-40B4-BE49-F238E27FC236}">
                  <a16:creationId xmlns:a16="http://schemas.microsoft.com/office/drawing/2014/main" id="{784A94DB-9782-6021-5EF5-F1EFBB595077}"/>
                </a:ext>
              </a:extLst>
            </p:cNvPr>
            <p:cNvSpPr txBox="1"/>
            <p:nvPr/>
          </p:nvSpPr>
          <p:spPr>
            <a:xfrm>
              <a:off x="3107" y="1365"/>
              <a:ext cx="5645" cy="5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en-US" altLang="zh-CN" sz="9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en-US" altLang="zh-CN" sz="900" spc="3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PLEASE ENTER THE TOPIC</a:t>
              </a:r>
            </a:p>
          </p:txBody>
        </p:sp>
      </p:grpSp>
      <p:sp>
        <p:nvSpPr>
          <p:cNvPr id="7" name="矩形: 圆角 18">
            <a:extLst>
              <a:ext uri="{FF2B5EF4-FFF2-40B4-BE49-F238E27FC236}">
                <a16:creationId xmlns:a16="http://schemas.microsoft.com/office/drawing/2014/main" id="{1ECDCD57-49E9-7CB6-F0E4-F64214CCF454}"/>
              </a:ext>
            </a:extLst>
          </p:cNvPr>
          <p:cNvSpPr/>
          <p:nvPr/>
        </p:nvSpPr>
        <p:spPr>
          <a:xfrm>
            <a:off x="977900" y="1648459"/>
            <a:ext cx="10223500" cy="456501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  <a:sym typeface="+mn-lt"/>
            </a:endParaRPr>
          </a:p>
        </p:txBody>
      </p:sp>
      <p:grpSp>
        <p:nvGrpSpPr>
          <p:cNvPr id="8" name="组合 14">
            <a:extLst>
              <a:ext uri="{FF2B5EF4-FFF2-40B4-BE49-F238E27FC236}">
                <a16:creationId xmlns:a16="http://schemas.microsoft.com/office/drawing/2014/main" id="{1B91824F-D5B1-9332-1514-ACD4B4D601F0}"/>
              </a:ext>
            </a:extLst>
          </p:cNvPr>
          <p:cNvGrpSpPr/>
          <p:nvPr/>
        </p:nvGrpSpPr>
        <p:grpSpPr>
          <a:xfrm>
            <a:off x="2890520" y="2061844"/>
            <a:ext cx="7985125" cy="723136"/>
            <a:chOff x="3134969" y="2228849"/>
            <a:chExt cx="7984866" cy="723242"/>
          </a:xfrm>
        </p:grpSpPr>
        <p:sp>
          <p:nvSpPr>
            <p:cNvPr id="9" name="椭圆 17">
              <a:extLst>
                <a:ext uri="{FF2B5EF4-FFF2-40B4-BE49-F238E27FC236}">
                  <a16:creationId xmlns:a16="http://schemas.microsoft.com/office/drawing/2014/main" id="{A095D9B9-20B2-4B58-49AE-FBC00814FB0E}"/>
                </a:ext>
              </a:extLst>
            </p:cNvPr>
            <p:cNvSpPr/>
            <p:nvPr/>
          </p:nvSpPr>
          <p:spPr>
            <a:xfrm>
              <a:off x="3134969" y="2228849"/>
              <a:ext cx="435661" cy="435661"/>
            </a:xfrm>
            <a:prstGeom prst="ellipse">
              <a:avLst/>
            </a:prstGeom>
            <a:solidFill>
              <a:srgbClr val="2555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1600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1</a:t>
              </a:r>
            </a:p>
          </p:txBody>
        </p:sp>
        <p:grpSp>
          <p:nvGrpSpPr>
            <p:cNvPr id="10" name="组合 30">
              <a:extLst>
                <a:ext uri="{FF2B5EF4-FFF2-40B4-BE49-F238E27FC236}">
                  <a16:creationId xmlns:a16="http://schemas.microsoft.com/office/drawing/2014/main" id="{FF922583-CE0B-80D7-9669-18AEEE106BF0}"/>
                </a:ext>
              </a:extLst>
            </p:cNvPr>
            <p:cNvGrpSpPr/>
            <p:nvPr/>
          </p:nvGrpSpPr>
          <p:grpSpPr>
            <a:xfrm>
              <a:off x="3765265" y="2243632"/>
              <a:ext cx="7354570" cy="708459"/>
              <a:chOff x="7893455" y="4126834"/>
              <a:chExt cx="7354570" cy="708459"/>
            </a:xfrm>
          </p:grpSpPr>
          <p:sp>
            <p:nvSpPr>
              <p:cNvPr id="11" name="矩形 31">
                <a:extLst>
                  <a:ext uri="{FF2B5EF4-FFF2-40B4-BE49-F238E27FC236}">
                    <a16:creationId xmlns:a16="http://schemas.microsoft.com/office/drawing/2014/main" id="{3E17B202-68AE-805C-F9CC-23EFF2D0B69D}"/>
                  </a:ext>
                </a:extLst>
              </p:cNvPr>
              <p:cNvSpPr/>
              <p:nvPr/>
            </p:nvSpPr>
            <p:spPr>
              <a:xfrm>
                <a:off x="7893455" y="4126834"/>
                <a:ext cx="2240242" cy="3693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b="1" dirty="0">
                    <a:solidFill>
                      <a:srgbClr val="25557A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配置网卡，分配</a:t>
                </a:r>
                <a:r>
                  <a:rPr lang="en-US" altLang="zh-CN" b="1" dirty="0" err="1">
                    <a:solidFill>
                      <a:srgbClr val="25557A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ip</a:t>
                </a:r>
                <a:endParaRPr lang="en-US" altLang="zh-CN" b="1" dirty="0">
                  <a:solidFill>
                    <a:srgbClr val="25557A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2" name="文本框 33">
                <a:extLst>
                  <a:ext uri="{FF2B5EF4-FFF2-40B4-BE49-F238E27FC236}">
                    <a16:creationId xmlns:a16="http://schemas.microsoft.com/office/drawing/2014/main" id="{F869FE71-8338-F8F1-91D2-A363D450208E}"/>
                  </a:ext>
                </a:extLst>
              </p:cNvPr>
              <p:cNvSpPr txBox="1"/>
              <p:nvPr/>
            </p:nvSpPr>
            <p:spPr>
              <a:xfrm>
                <a:off x="7893455" y="4377024"/>
                <a:ext cx="7354570" cy="4582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200000"/>
                  </a:lnSpc>
                </a:pP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13" name="组合 34">
            <a:extLst>
              <a:ext uri="{FF2B5EF4-FFF2-40B4-BE49-F238E27FC236}">
                <a16:creationId xmlns:a16="http://schemas.microsoft.com/office/drawing/2014/main" id="{33A3DE05-6B61-0E54-D28B-11E5E5768726}"/>
              </a:ext>
            </a:extLst>
          </p:cNvPr>
          <p:cNvGrpSpPr/>
          <p:nvPr/>
        </p:nvGrpSpPr>
        <p:grpSpPr>
          <a:xfrm>
            <a:off x="3253405" y="4239389"/>
            <a:ext cx="7355205" cy="1584911"/>
            <a:chOff x="3134969" y="2228849"/>
            <a:chExt cx="7354946" cy="1585143"/>
          </a:xfrm>
        </p:grpSpPr>
        <p:sp>
          <p:nvSpPr>
            <p:cNvPr id="14" name="椭圆 35">
              <a:extLst>
                <a:ext uri="{FF2B5EF4-FFF2-40B4-BE49-F238E27FC236}">
                  <a16:creationId xmlns:a16="http://schemas.microsoft.com/office/drawing/2014/main" id="{A9A86179-0F99-15CA-B90C-C2E68B412039}"/>
                </a:ext>
              </a:extLst>
            </p:cNvPr>
            <p:cNvSpPr/>
            <p:nvPr/>
          </p:nvSpPr>
          <p:spPr>
            <a:xfrm>
              <a:off x="3134969" y="2228849"/>
              <a:ext cx="435661" cy="435661"/>
            </a:xfrm>
            <a:prstGeom prst="ellipse">
              <a:avLst/>
            </a:prstGeom>
            <a:solidFill>
              <a:srgbClr val="2555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1600" dirty="0"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2</a:t>
              </a:r>
            </a:p>
          </p:txBody>
        </p:sp>
        <p:grpSp>
          <p:nvGrpSpPr>
            <p:cNvPr id="15" name="组合 36">
              <a:extLst>
                <a:ext uri="{FF2B5EF4-FFF2-40B4-BE49-F238E27FC236}">
                  <a16:creationId xmlns:a16="http://schemas.microsoft.com/office/drawing/2014/main" id="{0B4C5F6F-A422-D811-8873-2D1D6FD36C41}"/>
                </a:ext>
              </a:extLst>
            </p:cNvPr>
            <p:cNvGrpSpPr/>
            <p:nvPr/>
          </p:nvGrpSpPr>
          <p:grpSpPr>
            <a:xfrm>
              <a:off x="3765265" y="2243632"/>
              <a:ext cx="6724650" cy="1570360"/>
              <a:chOff x="7893455" y="4126834"/>
              <a:chExt cx="6724650" cy="1570360"/>
            </a:xfrm>
          </p:grpSpPr>
          <p:sp>
            <p:nvSpPr>
              <p:cNvPr id="16" name="矩形 37">
                <a:extLst>
                  <a:ext uri="{FF2B5EF4-FFF2-40B4-BE49-F238E27FC236}">
                    <a16:creationId xmlns:a16="http://schemas.microsoft.com/office/drawing/2014/main" id="{2ECD03AD-D851-CD32-BC53-406234B2C343}"/>
                  </a:ext>
                </a:extLst>
              </p:cNvPr>
              <p:cNvSpPr/>
              <p:nvPr/>
            </p:nvSpPr>
            <p:spPr>
              <a:xfrm>
                <a:off x="7893455" y="4126834"/>
                <a:ext cx="4568601" cy="3693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b="1" dirty="0">
                    <a:solidFill>
                      <a:srgbClr val="25557A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</a:rPr>
                  <a:t>开启防火墙转发功能，清除转发表</a:t>
                </a:r>
                <a:endParaRPr lang="zh-CN" altLang="en-US" b="1" dirty="0">
                  <a:solidFill>
                    <a:srgbClr val="25557A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7" name="文本框 39">
                <a:extLst>
                  <a:ext uri="{FF2B5EF4-FFF2-40B4-BE49-F238E27FC236}">
                    <a16:creationId xmlns:a16="http://schemas.microsoft.com/office/drawing/2014/main" id="{5BAAAC2B-285B-034B-BA61-1CFBF1905FC0}"/>
                  </a:ext>
                </a:extLst>
              </p:cNvPr>
              <p:cNvSpPr txBox="1"/>
              <p:nvPr/>
            </p:nvSpPr>
            <p:spPr>
              <a:xfrm>
                <a:off x="7893455" y="4377024"/>
                <a:ext cx="6724650" cy="13201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lang="en-US" altLang="zh-CN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sudo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</a:t>
                </a:r>
                <a:r>
                  <a:rPr lang="en-US" altLang="zh-CN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sysctl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net.ipv4.ip_forward=1</a:t>
                </a:r>
              </a:p>
              <a:p>
                <a:pPr>
                  <a:lnSpc>
                    <a:spcPct val="200000"/>
                  </a:lnSpc>
                </a:pPr>
                <a:r>
                  <a:rPr lang="en-US" altLang="zh-CN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sudo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iptables –F</a:t>
                </a:r>
              </a:p>
              <a:p>
                <a:pPr>
                  <a:lnSpc>
                    <a:spcPct val="200000"/>
                  </a:lnSpc>
                </a:pPr>
                <a:r>
                  <a:rPr lang="en-US" altLang="zh-CN" sz="14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sudo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 iptables –P FORWARD ACCEPT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pic>
        <p:nvPicPr>
          <p:cNvPr id="18" name="图片 2">
            <a:extLst>
              <a:ext uri="{FF2B5EF4-FFF2-40B4-BE49-F238E27FC236}">
                <a16:creationId xmlns:a16="http://schemas.microsoft.com/office/drawing/2014/main" id="{AAC31917-0D1E-6833-2812-914726421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081" y="2421140"/>
            <a:ext cx="6057900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863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.mp4">
            <a:hlinkClick r:id="" action="ppaction://media"/>
            <a:extLst>
              <a:ext uri="{FF2B5EF4-FFF2-40B4-BE49-F238E27FC236}">
                <a16:creationId xmlns:a16="http://schemas.microsoft.com/office/drawing/2014/main" id="{525DEAE9-CA84-5833-60EB-9F8E25FFBB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787" y="304800"/>
            <a:ext cx="12036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7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54570" y="2672514"/>
            <a:ext cx="2037983" cy="1371600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6600" b="1">
                <a:solidFill>
                  <a:srgbClr val="1338FD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02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24067" y="2411659"/>
            <a:ext cx="7014337" cy="1798058"/>
          </a:xfrm>
          <a:prstGeom prst="rect">
            <a:avLst/>
          </a:prstGeom>
          <a:ln/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4050" b="1">
                <a:solidFill>
                  <a:srgbClr val="1F1F1F">
                    <a:alpha val="100000"/>
                  </a:srgbClr>
                </a:solidFill>
                <a:latin typeface="Microsoft Yahei"/>
                <a:ea typeface="Microsoft Yahei"/>
                <a:cs typeface="Microsoft Yahei"/>
              </a:rPr>
              <a:t>规则过滤和维护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.mp4">
            <a:hlinkClick r:id="" action="ppaction://media"/>
            <a:extLst>
              <a:ext uri="{FF2B5EF4-FFF2-40B4-BE49-F238E27FC236}">
                <a16:creationId xmlns:a16="http://schemas.microsoft.com/office/drawing/2014/main" id="{4EA0F72C-B35F-F268-2011-F235DFD072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012" y="304800"/>
            <a:ext cx="119919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16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1212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.mp4">
            <a:hlinkClick r:id="" action="ppaction://media"/>
            <a:extLst>
              <a:ext uri="{FF2B5EF4-FFF2-40B4-BE49-F238E27FC236}">
                <a16:creationId xmlns:a16="http://schemas.microsoft.com/office/drawing/2014/main" id="{47C76855-8D84-D08B-2A1F-DDF359E3A7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04800"/>
            <a:ext cx="120808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0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-1 (online-video-cutter.com).mp4">
            <a:hlinkClick r:id="" action="ppaction://media"/>
            <a:extLst>
              <a:ext uri="{FF2B5EF4-FFF2-40B4-BE49-F238E27FC236}">
                <a16:creationId xmlns:a16="http://schemas.microsoft.com/office/drawing/2014/main" id="{FFA98D09-C182-9F81-0E2F-B9416CA359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788" y="0"/>
            <a:ext cx="12036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320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1F1F1F"/>
      </a:dk1>
      <a:lt1>
        <a:srgbClr val="F7F7F7"/>
      </a:lt1>
      <a:dk2>
        <a:srgbClr val="1F1F1F"/>
      </a:dk2>
      <a:lt2>
        <a:srgbClr val="CEDFEF"/>
      </a:lt2>
      <a:accent1>
        <a:srgbClr val="6EA8D0"/>
      </a:accent1>
      <a:accent2>
        <a:srgbClr val="6EA8D0"/>
      </a:accent2>
      <a:accent3>
        <a:srgbClr val="3C7DA9"/>
      </a:accent3>
      <a:accent4>
        <a:srgbClr val="5194C3"/>
      </a:accent4>
      <a:accent5>
        <a:srgbClr val="78C2D1"/>
      </a:accent5>
      <a:accent6>
        <a:srgbClr val="4289C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104</Words>
  <Application>Microsoft Macintosh PowerPoint</Application>
  <PresentationFormat>Widescreen</PresentationFormat>
  <Paragraphs>45</Paragraphs>
  <Slides>16</Slides>
  <Notes>6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Microsoft Yahei</vt:lpstr>
      <vt:lpstr>Microsoft Yahei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 H</cp:lastModifiedBy>
  <cp:revision>9</cp:revision>
  <dcterms:created xsi:type="dcterms:W3CDTF">2006-08-16T00:00:00Z</dcterms:created>
  <dcterms:modified xsi:type="dcterms:W3CDTF">2025-08-27T21:58:30Z</dcterms:modified>
</cp:coreProperties>
</file>

<file path=docProps/thumbnail.jpeg>
</file>